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presProps.xml" ContentType="application/vnd.openxmlformats-officedocument.presentationml.presProps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Predefini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ma 14"/>
          <p:cNvSpPr/>
          <p:nvPr/>
        </p:nvSpPr>
        <p:spPr>
          <a:xfrm>
            <a:off x="4667400" y="0"/>
            <a:ext cx="2856960" cy="6857280"/>
          </a:xfrm>
          <a:prstGeom prst="parallelogram">
            <a:avLst>
              <a:gd name="adj" fmla="val 25000"/>
            </a:avLst>
          </a:prstGeom>
          <a:solidFill>
            <a:srgbClr val="F2F2F2">
              <a:alpha val="30000"/>
            </a:srgbClr>
          </a:solidFill>
          <a:ln w="1584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Rettangolo 7"/>
          <p:cNvSpPr/>
          <p:nvPr/>
        </p:nvSpPr>
        <p:spPr>
          <a:xfrm>
            <a:off x="0" y="1011960"/>
            <a:ext cx="1035720" cy="685080"/>
          </a:xfrm>
          <a:prstGeom prst="rect">
            <a:avLst/>
          </a:prstGeom>
          <a:solidFill>
            <a:srgbClr val="4A66AC"/>
          </a:solidFill>
          <a:ln w="1584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" name="Parallelogramma 14"/>
          <p:cNvSpPr/>
          <p:nvPr/>
        </p:nvSpPr>
        <p:spPr>
          <a:xfrm>
            <a:off x="7972200" y="0"/>
            <a:ext cx="2856960" cy="6857280"/>
          </a:xfrm>
          <a:prstGeom prst="parallelogram">
            <a:avLst>
              <a:gd name="adj" fmla="val 25000"/>
            </a:avLst>
          </a:prstGeom>
          <a:solidFill>
            <a:srgbClr val="F2F2F2">
              <a:alpha val="30000"/>
            </a:srgbClr>
          </a:solidFill>
          <a:ln w="1584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Rettangolo 11"/>
          <p:cNvSpPr/>
          <p:nvPr/>
        </p:nvSpPr>
        <p:spPr>
          <a:xfrm>
            <a:off x="4653360" y="0"/>
            <a:ext cx="139320" cy="6857280"/>
          </a:xfrm>
          <a:prstGeom prst="rect">
            <a:avLst/>
          </a:prstGeom>
          <a:solidFill>
            <a:srgbClr val="9CCEC7"/>
          </a:solidFill>
          <a:ln w="1584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1"/>
          <p:cNvSpPr>
            <a:spLocks noGrp="1"/>
          </p:cNvSpPr>
          <p:nvPr>
            <p:ph type="dt" idx="1"/>
          </p:nvPr>
        </p:nvSpPr>
        <p:spPr>
          <a:xfrm>
            <a:off x="6834240" y="6446880"/>
            <a:ext cx="258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buNone/>
              <a:defRPr lang="it-IT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fld id="{A376BB87-B06F-4CA4-A390-73BB74551260}" type="datetime"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09/10/26</a:t>
            </a:fld>
            <a:endParaRPr lang="it-IT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ftr" idx="2"/>
          </p:nvPr>
        </p:nvSpPr>
        <p:spPr>
          <a:xfrm>
            <a:off x="1097280" y="6446880"/>
            <a:ext cx="48456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buNone/>
              <a:defRPr lang="it-IT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Piè di pagina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sldNum" idx="3"/>
          </p:nvPr>
        </p:nvSpPr>
        <p:spPr>
          <a:xfrm>
            <a:off x="10375560" y="6446880"/>
            <a:ext cx="7794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buNone/>
              <a:defRPr lang="it-IT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fld id="{E7B6CEF0-06ED-4984-B00A-3B968ADFE86E}" type="slidenum"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&lt;number&gt;</a:t>
            </a:fld>
            <a:endParaRPr lang="it-IT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560" cy="3226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>
            <a:lvl1pPr indent="0" algn="l">
              <a:lnSpc>
                <a:spcPct val="90000"/>
              </a:lnSpc>
              <a:buNone/>
              <a:defRPr lang="it-IT" sz="6000" b="1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90000"/>
              </a:lnSpc>
              <a:buNone/>
            </a:pPr>
            <a:r>
              <a:rPr lang="it-IT" sz="6000" b="1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Fate clic per modificare il formato del testo del titoloFate clic per modificare il formato del testo del titoloFare clic per modificare lo stile del titolo dello schema</a:t>
            </a:r>
            <a:endParaRPr lang="it-IT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Rettangolo 10"/>
          <p:cNvSpPr/>
          <p:nvPr/>
        </p:nvSpPr>
        <p:spPr>
          <a:xfrm>
            <a:off x="4577040" y="3960"/>
            <a:ext cx="139320" cy="6857280"/>
          </a:xfrm>
          <a:prstGeom prst="rect">
            <a:avLst/>
          </a:prstGeom>
          <a:solidFill>
            <a:srgbClr val="374D81"/>
          </a:solidFill>
          <a:ln w="1584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1" name="Immagine 8"/>
          <p:cNvPicPr/>
          <p:nvPr/>
        </p:nvPicPr>
        <p:blipFill>
          <a:blip r:embed="rId2"/>
          <a:stretch/>
        </p:blipFill>
        <p:spPr>
          <a:xfrm>
            <a:off x="-223200" y="0"/>
            <a:ext cx="4799520" cy="6857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5684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1pPr>
            <a:lvl2pPr lvl="1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2pPr>
            <a:lvl3pPr lvl="2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3pPr>
            <a:lvl4pPr lvl="3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4pPr>
            <a:lvl5pPr lvl="4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5pPr>
            <a:lvl6pPr lvl="5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6pPr>
            <a:lvl7pPr lvl="6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7pPr>
            <a:lvl8pPr lvl="7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8pPr>
            <a:lvl9pPr lvl="8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9pPr>
          </a:lstStyle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Fate clic per modificare il formato del testo della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Secondo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Terzo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Quarto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Quinto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Sesto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Settimo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56000" lvl="7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Ottavo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888000" lvl="8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Nono livello strutturaFai clic per modificare il formato del testo della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0" lvl="8" indent="-216000" algn="l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4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Secondo livello struttura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0" lvl="8" indent="-216000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4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Terzo livello struttura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0" lvl="8" indent="-216000" algn="l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4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Quarto livello struttura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0" lvl="8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Quinto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0" lvl="8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Sesto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0" lvl="8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Settimo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edefinito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/>
          <p:cNvSpPr/>
          <p:nvPr/>
        </p:nvSpPr>
        <p:spPr>
          <a:xfrm>
            <a:off x="4667400" y="0"/>
            <a:ext cx="2856960" cy="6857280"/>
          </a:xfrm>
          <a:prstGeom prst="parallelogram">
            <a:avLst>
              <a:gd name="adj" fmla="val 25000"/>
            </a:avLst>
          </a:prstGeom>
          <a:solidFill>
            <a:srgbClr val="F2F2F2">
              <a:alpha val="30000"/>
            </a:srgbClr>
          </a:solidFill>
          <a:ln w="1584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Rettangolo 7"/>
          <p:cNvSpPr/>
          <p:nvPr/>
        </p:nvSpPr>
        <p:spPr>
          <a:xfrm>
            <a:off x="0" y="1011960"/>
            <a:ext cx="1035720" cy="685080"/>
          </a:xfrm>
          <a:prstGeom prst="rect">
            <a:avLst/>
          </a:prstGeom>
          <a:solidFill>
            <a:srgbClr val="4A66AC"/>
          </a:solidFill>
          <a:ln w="1584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Parallelogramma 14"/>
          <p:cNvSpPr/>
          <p:nvPr/>
        </p:nvSpPr>
        <p:spPr>
          <a:xfrm>
            <a:off x="4667400" y="0"/>
            <a:ext cx="2856960" cy="6857280"/>
          </a:xfrm>
          <a:prstGeom prst="parallelogram">
            <a:avLst>
              <a:gd name="adj" fmla="val 25000"/>
            </a:avLst>
          </a:prstGeom>
          <a:solidFill>
            <a:srgbClr val="F2F2F2">
              <a:alpha val="30000"/>
            </a:srgbClr>
          </a:solidFill>
          <a:ln w="1584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1"/>
          <p:cNvSpPr>
            <a:spLocks noGrp="1"/>
          </p:cNvSpPr>
          <p:nvPr>
            <p:ph type="ftr" idx="4"/>
          </p:nvPr>
        </p:nvSpPr>
        <p:spPr>
          <a:xfrm>
            <a:off x="216000" y="6446880"/>
            <a:ext cx="48456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p>
            <a:pPr indent="0" algn="l">
              <a:buNone/>
            </a:pPr>
            <a:endParaRPr lang="it-IT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90000"/>
              </a:lnSpc>
              <a:buNone/>
              <a:defRPr lang="it-IT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90000"/>
              </a:lnSpc>
              <a:buNone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Fate clic per modificare il formato del testo del titoloFai clic per modificare il formato del testo del titolo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5684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1pPr>
            <a:lvl2pPr lvl="1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2pPr>
            <a:lvl3pPr lvl="2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3pPr>
            <a:lvl4pPr lvl="3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4pPr>
            <a:lvl5pPr lvl="4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5pPr>
            <a:lvl6pPr lvl="5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6pPr>
            <a:lvl7pPr lvl="6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7pPr>
            <a:lvl8pPr lvl="7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8pPr>
            <a:lvl9pPr lvl="8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9pPr>
          </a:lstStyle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Fate clic per modificare il formato del testo della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Secondo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Terzo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Quarto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Quinto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Sesto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Settimo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56000" lvl="7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Ottavo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888000" lvl="8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Nono livello strutturaFai clic per modificare il formato del testo della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0" lvl="8" indent="-216000" algn="l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4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Secondo livello struttura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0" lvl="8" indent="-216000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4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Terzo livello struttura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0" lvl="8" indent="-216000" algn="l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4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Quarto livello struttura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0" lvl="8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Quinto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0" lvl="8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Sesto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0" lvl="8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Settimo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edefinito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arallelogramma 14"/>
          <p:cNvSpPr/>
          <p:nvPr/>
        </p:nvSpPr>
        <p:spPr>
          <a:xfrm>
            <a:off x="4667400" y="0"/>
            <a:ext cx="2856960" cy="6857280"/>
          </a:xfrm>
          <a:prstGeom prst="parallelogram">
            <a:avLst>
              <a:gd name="adj" fmla="val 25000"/>
            </a:avLst>
          </a:prstGeom>
          <a:solidFill>
            <a:srgbClr val="F2F2F2">
              <a:alpha val="30000"/>
            </a:srgbClr>
          </a:solidFill>
          <a:ln w="1584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Rettangolo 7"/>
          <p:cNvSpPr/>
          <p:nvPr/>
        </p:nvSpPr>
        <p:spPr>
          <a:xfrm>
            <a:off x="0" y="1011960"/>
            <a:ext cx="1035720" cy="685080"/>
          </a:xfrm>
          <a:prstGeom prst="rect">
            <a:avLst/>
          </a:prstGeom>
          <a:solidFill>
            <a:srgbClr val="4A66AC"/>
          </a:solidFill>
          <a:ln w="1584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Parallelogramma 14"/>
          <p:cNvSpPr/>
          <p:nvPr/>
        </p:nvSpPr>
        <p:spPr>
          <a:xfrm>
            <a:off x="7972200" y="0"/>
            <a:ext cx="2856960" cy="6857280"/>
          </a:xfrm>
          <a:prstGeom prst="parallelogram">
            <a:avLst>
              <a:gd name="adj" fmla="val 25000"/>
            </a:avLst>
          </a:prstGeom>
          <a:solidFill>
            <a:srgbClr val="F2F2F2">
              <a:alpha val="30000"/>
            </a:srgbClr>
          </a:solidFill>
          <a:ln w="1584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Rettangolo 11"/>
          <p:cNvSpPr/>
          <p:nvPr/>
        </p:nvSpPr>
        <p:spPr>
          <a:xfrm>
            <a:off x="4653360" y="0"/>
            <a:ext cx="139320" cy="6857280"/>
          </a:xfrm>
          <a:prstGeom prst="rect">
            <a:avLst/>
          </a:prstGeom>
          <a:solidFill>
            <a:srgbClr val="9CCEC7"/>
          </a:solidFill>
          <a:ln w="1584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1"/>
          <p:cNvSpPr>
            <a:spLocks noGrp="1"/>
          </p:cNvSpPr>
          <p:nvPr>
            <p:ph type="dt" idx="5"/>
          </p:nvPr>
        </p:nvSpPr>
        <p:spPr>
          <a:xfrm>
            <a:off x="6834240" y="6446880"/>
            <a:ext cx="258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buNone/>
              <a:defRPr lang="it-IT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fld id="{693D568C-5699-4263-AD53-C1215EAD0859}" type="datetime"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09/10/26</a:t>
            </a:fld>
            <a:endParaRPr lang="it-IT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ftr" idx="6"/>
          </p:nvPr>
        </p:nvSpPr>
        <p:spPr>
          <a:xfrm>
            <a:off x="1097280" y="6446880"/>
            <a:ext cx="48456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buNone/>
              <a:defRPr lang="it-IT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Piè di pagina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sldNum" idx="7"/>
          </p:nvPr>
        </p:nvSpPr>
        <p:spPr>
          <a:xfrm>
            <a:off x="10375560" y="6446880"/>
            <a:ext cx="7794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buNone/>
              <a:defRPr lang="it-IT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fld id="{BC286B62-5235-4529-AAA5-4FEB2EDFB74A}" type="slidenum"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&lt;number&gt;</a:t>
            </a:fld>
            <a:endParaRPr lang="it-IT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560" cy="3226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b">
            <a:noAutofit/>
          </a:bodyPr>
          <a:lstStyle>
            <a:lvl1pPr indent="0" algn="l">
              <a:lnSpc>
                <a:spcPct val="90000"/>
              </a:lnSpc>
              <a:buNone/>
              <a:defRPr lang="it-IT" sz="6000" b="1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90000"/>
              </a:lnSpc>
              <a:buNone/>
            </a:pPr>
            <a:r>
              <a:rPr lang="it-IT" sz="6000" b="1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Fate clic per modificare il formato del testo del titoloFate clic per modificare il formato del testo del titoloFare clic per modificare lo stile del titolo dello schema</a:t>
            </a:r>
            <a:endParaRPr lang="it-IT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Rettangolo 10"/>
          <p:cNvSpPr/>
          <p:nvPr/>
        </p:nvSpPr>
        <p:spPr>
          <a:xfrm>
            <a:off x="4577040" y="3960"/>
            <a:ext cx="139320" cy="6857280"/>
          </a:xfrm>
          <a:prstGeom prst="rect">
            <a:avLst/>
          </a:prstGeom>
          <a:solidFill>
            <a:srgbClr val="374D81"/>
          </a:solidFill>
          <a:ln w="1584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8" name="Immagine 8"/>
          <p:cNvPicPr/>
          <p:nvPr/>
        </p:nvPicPr>
        <p:blipFill>
          <a:blip r:embed="rId2"/>
          <a:stretch/>
        </p:blipFill>
        <p:spPr>
          <a:xfrm>
            <a:off x="-223200" y="0"/>
            <a:ext cx="4799520" cy="6857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5684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1pPr>
            <a:lvl2pPr lvl="1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2pPr>
            <a:lvl3pPr lvl="2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3pPr>
            <a:lvl4pPr lvl="3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4pPr>
            <a:lvl5pPr lvl="4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5pPr>
            <a:lvl6pPr lvl="5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6pPr>
            <a:lvl7pPr lvl="6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7pPr>
            <a:lvl8pPr lvl="7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8pPr>
            <a:lvl9pPr lvl="8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defRPr>
            </a:lvl9pPr>
          </a:lstStyle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Fate clic per modificare il formato del testo della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Secondo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Terzo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Quarto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Quinto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Sesto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Settimo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56000" lvl="7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Ottavo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888000" lvl="8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Nono livello strutturaFai clic per modificare il formato del testo della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0" lvl="8" indent="-216000" algn="l"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4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Secondo livello struttura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0" lvl="8" indent="-216000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4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Terzo livello struttura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0" lvl="8" indent="-216000" algn="l">
              <a:spcAft>
                <a:spcPts val="56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4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Quarto livello struttura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0" lvl="8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Quinto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0" lvl="8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Sesto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0" lvl="8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Settimo livello struttura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2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824000" y="758880"/>
            <a:ext cx="7127640" cy="2408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p>
            <a:pPr indent="0" algn="l">
              <a:lnSpc>
                <a:spcPct val="90000"/>
              </a:lnSpc>
              <a:buNone/>
            </a:pPr>
            <a:r>
              <a:rPr lang="it-IT" sz="4800" b="1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MONITORAGGIO REMOTO E DIGITAL HEALT: </a:t>
            </a:r>
            <a:br>
              <a:rPr sz="4800"/>
            </a:br>
            <a:r>
              <a:rPr lang="it-IT" sz="4800" b="1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il nutrizionista nel PDTA 4.0</a:t>
            </a:r>
            <a:endParaRPr lang="it-IT" sz="4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subTitle"/>
          </p:nvPr>
        </p:nvSpPr>
        <p:spPr>
          <a:xfrm>
            <a:off x="6632280" y="4508640"/>
            <a:ext cx="4525560" cy="1279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p>
            <a:pPr indent="0" algn="l">
              <a:lnSpc>
                <a:spcPct val="90000"/>
              </a:lnSpc>
              <a:buNone/>
            </a:pPr>
            <a:r>
              <a:rPr lang="it-IT" sz="2800" b="1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Chiara Caffarata</a:t>
            </a:r>
            <a:endParaRPr lang="it-IT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90000"/>
              </a:lnSpc>
              <a:buNone/>
            </a:pPr>
            <a:r>
              <a:rPr lang="it-IT" sz="2800" b="1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Biologa Nutrizionista</a:t>
            </a:r>
            <a:endParaRPr lang="it-IT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"/>
          <p:cNvSpPr/>
          <p:nvPr/>
        </p:nvSpPr>
        <p:spPr>
          <a:xfrm>
            <a:off x="5744160" y="3245040"/>
            <a:ext cx="88020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699840">
              <a:lnSpc>
                <a:spcPct val="100000"/>
              </a:lnSpc>
            </a:pPr>
            <a:endParaRPr lang="it-IT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99840">
              <a:lnSpc>
                <a:spcPct val="100000"/>
              </a:lnSpc>
              <a:spcBef>
                <a:spcPts val="20"/>
              </a:spcBef>
              <a:spcAft>
                <a:spcPts val="6"/>
              </a:spcAft>
            </a:pPr>
            <a:endParaRPr lang="it-IT" sz="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99840">
              <a:lnSpc>
                <a:spcPct val="100000"/>
              </a:lnSpc>
              <a:spcBef>
                <a:spcPts val="20"/>
              </a:spcBef>
            </a:pPr>
            <a:endParaRPr lang="it-IT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"/>
          <p:cNvSpPr/>
          <p:nvPr/>
        </p:nvSpPr>
        <p:spPr>
          <a:xfrm>
            <a:off x="5744160" y="3245040"/>
            <a:ext cx="88020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699840">
              <a:lnSpc>
                <a:spcPct val="100000"/>
              </a:lnSpc>
            </a:pPr>
            <a:endParaRPr lang="it-IT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99840">
              <a:lnSpc>
                <a:spcPct val="100000"/>
              </a:lnSpc>
              <a:spcBef>
                <a:spcPts val="20"/>
              </a:spcBef>
              <a:spcAft>
                <a:spcPts val="6"/>
              </a:spcAft>
            </a:pPr>
            <a:endParaRPr lang="it-IT" sz="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99840">
              <a:lnSpc>
                <a:spcPct val="100000"/>
              </a:lnSpc>
              <a:spcBef>
                <a:spcPts val="20"/>
              </a:spcBef>
            </a:pPr>
            <a:endParaRPr lang="it-IT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"/>
          <p:cNvSpPr/>
          <p:nvPr/>
        </p:nvSpPr>
        <p:spPr>
          <a:xfrm>
            <a:off x="5744160" y="3245040"/>
            <a:ext cx="880200" cy="49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699840">
              <a:lnSpc>
                <a:spcPct val="100000"/>
              </a:lnSpc>
            </a:pPr>
            <a:endParaRPr lang="it-IT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99840">
              <a:lnSpc>
                <a:spcPct val="100000"/>
              </a:lnSpc>
              <a:spcBef>
                <a:spcPts val="20"/>
              </a:spcBef>
              <a:spcAft>
                <a:spcPts val="6"/>
              </a:spcAft>
            </a:pPr>
            <a:endParaRPr lang="it-IT" sz="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99840">
              <a:lnSpc>
                <a:spcPct val="100000"/>
              </a:lnSpc>
              <a:spcBef>
                <a:spcPts val="20"/>
              </a:spcBef>
            </a:pPr>
            <a:endParaRPr lang="it-IT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5" name=""/>
          <p:cNvPicPr/>
          <p:nvPr/>
        </p:nvPicPr>
        <p:blipFill>
          <a:blip r:embed="rId1"/>
          <a:stretch/>
        </p:blipFill>
        <p:spPr>
          <a:xfrm>
            <a:off x="1327680" y="1044360"/>
            <a:ext cx="10191960" cy="557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" name=""/>
          <p:cNvSpPr/>
          <p:nvPr/>
        </p:nvSpPr>
        <p:spPr>
          <a:xfrm>
            <a:off x="1800000" y="432000"/>
            <a:ext cx="9719640" cy="6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/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Il Percorso Diagnostico Terapeutico Assistenziale, passa da cartaceo e residenziale a </a:t>
            </a:r>
            <a:r>
              <a:rPr lang="it-IT" sz="1800" b="1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digitale e interconnesso</a:t>
            </a:r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, creando un filo di continuità telematico 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"/>
          <p:cNvSpPr/>
          <p:nvPr/>
        </p:nvSpPr>
        <p:spPr>
          <a:xfrm>
            <a:off x="1392120" y="2020680"/>
            <a:ext cx="9551520" cy="100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/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 scopo della digitalizzazione di un PDTA (Percorso Diagnostico Terapeutico Assistenziale) è trasformare un documento teorico e burocratico in un </a:t>
            </a:r>
            <a:r>
              <a:rPr lang="it-IT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flusso di lavoro clinico attivo, automatizzato e incentrato sul paziente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"/>
          <p:cNvSpPr/>
          <p:nvPr/>
        </p:nvSpPr>
        <p:spPr>
          <a:xfrm>
            <a:off x="1944000" y="4104000"/>
            <a:ext cx="8783640" cy="173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Non si tratta di digitalizzare la burocrazia, ma di trasformare i percorsi clinici, rendendo le cure proattive, accessibili e personalizzate.  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Nel contesto della cura dell'obesità, e nello specifico della chirurgia bariatrica, le tecnologie digitali si stanno rivelando strumenti indispensabili per migliorare l'aderenza terapeutica e ottimizzare i risultati clinici, poiché vanno a</a:t>
            </a:r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bypassare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le principali criticità del percorso di cura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"/>
          <p:cNvSpPr/>
          <p:nvPr/>
        </p:nvSpPr>
        <p:spPr>
          <a:xfrm>
            <a:off x="1320120" y="1203840"/>
            <a:ext cx="9551520" cy="100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/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 scopo della digitalizzazione di un PDTA (Percorso Diagnostico Terapeutico Assistenziale) è trasformare un documento teorico e burocratico in un </a:t>
            </a:r>
            <a:r>
              <a:rPr lang="it-IT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flusso di lavoro clinico attivo, automatizzato e incentrato sul paziente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"/>
          <p:cNvSpPr/>
          <p:nvPr/>
        </p:nvSpPr>
        <p:spPr>
          <a:xfrm>
            <a:off x="1512000" y="3096000"/>
            <a:ext cx="8783640" cy="173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Non si tratta di digitalizzare la burocrazia, ma di trasformare i percorsi clinici, rendendo le cure proattive, accessibili e personalizzate. 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Nel contesto della cura dell'obesità, e nello specifico della chirurgia bariatrica, le tecnologie digitali si stanno rivelando strumenti indispensabili per migliorare l'aderenza terapeutica e ottimizzare i risultati clinici, poiché vanno a bypassare le principali criticità del percorso di cura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"/>
          <p:cNvPicPr/>
          <p:nvPr/>
        </p:nvPicPr>
        <p:blipFill>
          <a:blip r:embed="rId1"/>
          <a:stretch/>
        </p:blipFill>
        <p:spPr>
          <a:xfrm>
            <a:off x="4639680" y="1476360"/>
            <a:ext cx="7167960" cy="4283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" name=""/>
          <p:cNvSpPr/>
          <p:nvPr/>
        </p:nvSpPr>
        <p:spPr>
          <a:xfrm>
            <a:off x="218520" y="1948680"/>
            <a:ext cx="4420800" cy="146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Linee guida SICOB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Standard italiani per la cura dell'obeistà SIO-ADI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Europeans Guidelines for Obesity Management in Adults 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"/>
          <p:cNvSpPr/>
          <p:nvPr/>
        </p:nvSpPr>
        <p:spPr>
          <a:xfrm>
            <a:off x="1081800" y="648000"/>
            <a:ext cx="742536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/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Necessità di un approccio multidisciplinare per la cura dell'obesità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"/>
          <p:cNvSpPr/>
          <p:nvPr/>
        </p:nvSpPr>
        <p:spPr>
          <a:xfrm>
            <a:off x="144000" y="3456000"/>
            <a:ext cx="4317120" cy="11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/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Tutti e tre questi documenti concordano nella necessità di un approccio in equipe (</a:t>
            </a:r>
            <a:r>
              <a:rPr lang="it-IT" sz="18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medico, nutrizionista, psicologo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) per la gestione e la cura del paziente obeso.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"/>
          <p:cNvSpPr/>
          <p:nvPr/>
        </p:nvSpPr>
        <p:spPr>
          <a:xfrm>
            <a:off x="143640" y="5974200"/>
            <a:ext cx="1150740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/>
            <a:r>
              <a:rPr lang="it-IT" sz="13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Systematic Review: Managing Obesity with Multidisciplinary Approaches</a:t>
            </a:r>
            <a:endParaRPr lang="it-IT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r>
              <a:rPr lang="it-IT" sz="13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Sundaravadivel. V. P, Kamal Kishore Bishnoi, Savita Wawage, Dhawal Vyas (European Jurnal of Cardiuvascolar Medicine, Vol 15 Jan-Feb 2025 pag 26-30)</a:t>
            </a:r>
            <a:endParaRPr lang="it-IT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endParaRPr lang="it-IT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"/>
          <p:cNvSpPr/>
          <p:nvPr/>
        </p:nvSpPr>
        <p:spPr>
          <a:xfrm>
            <a:off x="213480" y="4605840"/>
            <a:ext cx="4247640" cy="9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/>
            <a:r>
              <a:rPr lang="it-IT" sz="1800" b="1" u="none" strike="noStrike">
                <a:solidFill>
                  <a:srgbClr val="0000CC"/>
                </a:solidFill>
                <a:effectLst/>
                <a:uFillTx/>
                <a:latin typeface="Arial"/>
              </a:rPr>
              <a:t>La digitalizzazione rende i dati condivisibili da tutto il team e ne facilita il coordinamento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"/>
          <p:cNvSpPr/>
          <p:nvPr/>
        </p:nvSpPr>
        <p:spPr>
          <a:xfrm>
            <a:off x="2075040" y="509760"/>
            <a:ext cx="742860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/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Necessità della continuità assistenziale nella cura dell'obeistà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8" name=""/>
          <p:cNvPicPr/>
          <p:nvPr/>
        </p:nvPicPr>
        <p:blipFill>
          <a:blip r:embed="rId1"/>
          <a:stretch/>
        </p:blipFill>
        <p:spPr>
          <a:xfrm>
            <a:off x="2520000" y="1010880"/>
            <a:ext cx="9215640" cy="5036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" name=""/>
          <p:cNvSpPr/>
          <p:nvPr/>
        </p:nvSpPr>
        <p:spPr>
          <a:xfrm>
            <a:off x="432000" y="6336000"/>
            <a:ext cx="11871000" cy="43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/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"/>
          <p:cNvSpPr/>
          <p:nvPr/>
        </p:nvSpPr>
        <p:spPr>
          <a:xfrm>
            <a:off x="288720" y="6205320"/>
            <a:ext cx="11713320" cy="48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/>
            <a:r>
              <a:rPr lang="it-IT" sz="13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"Exploring factors of adherence to weight loss interventions in population with overweight/obesity: an umbrella review"</a:t>
            </a:r>
            <a:endParaRPr lang="it-IT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r>
              <a:rPr lang="it-IT" sz="1300" b="1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Deng Wang, Pedro J. Benito, Jacobo Á. Rubio‐Arias, Domingo J. Ramos‐Campo, Miguel A. Rojo‐Tirado (Obesity Reviews, Vol 25 n 9, mag-sep 2024)</a:t>
            </a:r>
            <a:endParaRPr lang="it-IT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"/>
          <p:cNvSpPr/>
          <p:nvPr/>
        </p:nvSpPr>
        <p:spPr>
          <a:xfrm>
            <a:off x="110880" y="1944000"/>
            <a:ext cx="2430000" cy="37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/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L'obesità è stata riconosciuta come </a:t>
            </a:r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malattia cronica recidivante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, per cui non si tratta più di “perdere peso”, ma  </a:t>
            </a:r>
            <a:r>
              <a:rPr lang="it-IT" sz="18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gestire una traiettoria di lungo periodo.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In realtà, 1 paziente su 2 abbandona entro il primo anno di cura!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"/>
          <p:cNvSpPr/>
          <p:nvPr/>
        </p:nvSpPr>
        <p:spPr>
          <a:xfrm>
            <a:off x="9000000" y="864000"/>
            <a:ext cx="215640" cy="431640"/>
          </a:xfrm>
          <a:prstGeom prst="downArrow">
            <a:avLst>
              <a:gd name="adj1" fmla="val -362963"/>
              <a:gd name="adj2" fmla="val -263181"/>
            </a:avLst>
          </a:prstGeom>
          <a:solidFill>
            <a:srgbClr val="FF3333"/>
          </a:solidFill>
          <a:ln w="0">
            <a:solidFill>
              <a:srgbClr val="FF3333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"/>
          <p:cNvPicPr/>
          <p:nvPr/>
        </p:nvPicPr>
        <p:blipFill>
          <a:blip r:embed="rId1"/>
          <a:stretch/>
        </p:blipFill>
        <p:spPr>
          <a:xfrm>
            <a:off x="1728000" y="1224000"/>
            <a:ext cx="10439640" cy="5551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" name=""/>
          <p:cNvSpPr/>
          <p:nvPr/>
        </p:nvSpPr>
        <p:spPr>
          <a:xfrm>
            <a:off x="1873800" y="648000"/>
            <a:ext cx="73735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/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L'intervento chirurgico è una tappa di un percorso più complesso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"/>
          <p:cNvSpPr/>
          <p:nvPr/>
        </p:nvSpPr>
        <p:spPr>
          <a:xfrm>
            <a:off x="1996560" y="720000"/>
            <a:ext cx="917496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/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Criticità nella fase pre-operatoria: tasso di abbandono del percorso dal 22% al 60%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"/>
          <p:cNvSpPr/>
          <p:nvPr/>
        </p:nvSpPr>
        <p:spPr>
          <a:xfrm>
            <a:off x="432000" y="5509800"/>
            <a:ext cx="9647640" cy="11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Barriers to bariatric surgery completion: A narrative review of preoperative attrition among bariatric surgery candidates (Turkish Journal of Surgery, 2026)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Reasons for Preoperative Patient Attrition among Bariatric Surgery Candidates: Patients’ Point of View (Journal of Clinical Medicine, 2023)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Preoperative Patient Attrition in Metabolic Bariatric Surgery: A Retrospective Monocentric Study (PubMed / Obes Surg, 2025)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Barriers to bariatric surgery completion: A narrative review of preoperative attrition and its determinants (ResearchGate, 2026)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>
            <a:off x="432000" y="1872000"/>
            <a:ext cx="5111640" cy="277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LOGISTICA E DI SISTEMA:</a:t>
            </a:r>
            <a:r>
              <a:rPr lang="it-IT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tempi di attesa, elevato numero di visite multidisciplinari e relativo costo, distanza dal centro bariatrico;</a:t>
            </a:r>
            <a:endParaRPr lang="it-IT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endParaRPr lang="it-IT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CLINICO-MEDICHE:</a:t>
            </a:r>
            <a:r>
              <a:rPr lang="it-IT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peggioramento di comorbidità, mancanza di aderenza alle indicazioni pre-operatorie;</a:t>
            </a:r>
            <a:endParaRPr lang="it-IT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endParaRPr lang="it-IT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PSICOLOGICHE E PERSONALI:</a:t>
            </a:r>
            <a:r>
              <a:rPr lang="it-IT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paura improvvisa dell'intervento e non accettazione dei cambiamenti necessari.</a:t>
            </a:r>
            <a:endParaRPr lang="it-IT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8" name=""/>
          <p:cNvPicPr/>
          <p:nvPr/>
        </p:nvPicPr>
        <p:blipFill>
          <a:blip r:embed="rId1"/>
          <a:stretch/>
        </p:blipFill>
        <p:spPr>
          <a:xfrm>
            <a:off x="5688000" y="1584000"/>
            <a:ext cx="6479280" cy="374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" name=""/>
          <p:cNvSpPr/>
          <p:nvPr/>
        </p:nvSpPr>
        <p:spPr>
          <a:xfrm>
            <a:off x="7776000" y="1296000"/>
            <a:ext cx="431640" cy="575640"/>
          </a:xfrm>
          <a:prstGeom prst="downArrow">
            <a:avLst>
              <a:gd name="adj1" fmla="val -208639"/>
              <a:gd name="adj2" fmla="val -175345"/>
            </a:avLst>
          </a:prstGeom>
          <a:solidFill>
            <a:srgbClr val="FF3333"/>
          </a:solidFill>
          <a:ln w="0">
            <a:solidFill>
              <a:srgbClr val="FF3333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"/>
          <p:cNvSpPr/>
          <p:nvPr/>
        </p:nvSpPr>
        <p:spPr>
          <a:xfrm>
            <a:off x="1643400" y="720000"/>
            <a:ext cx="55166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/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Criticità nella fase post-operatoria: cosa succede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"/>
          <p:cNvSpPr/>
          <p:nvPr/>
        </p:nvSpPr>
        <p:spPr>
          <a:xfrm>
            <a:off x="72000" y="5915160"/>
            <a:ext cx="11807640" cy="137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/>
            <a:r>
              <a:rPr lang="it-I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Impact of Patient Attrition from Bariatric Surgery Practice on Clinical Outcomes. Julia A Jurgensen, Wendy Reidt, Todd Kellogg, Manpreet Mundi, Meera Shah, Maria L Collazo Clavell. (Obesity Surgery 2019 Feb;29(2):579-584)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r>
              <a:rPr lang="it-I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Predictors of Attrition in Bariatric Aftercare: A Systematic Review of the Literature (ResearchGate).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r>
              <a:rPr lang="it-I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Predictors of Postoperative Aftercare Attrition among Gastric Bypass Patients. Zhamak Khorgami, Chi Zhang, Sarah E Messiah, Nestor de la Cruz-Muñoz. (Bariatr Surg Pract Patient Care. 2015 Jun 1;10(2):79–83)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62" name=""/>
          <p:cNvGraphicFramePr/>
          <p:nvPr/>
        </p:nvGraphicFramePr>
        <p:xfrm>
          <a:off x="3962160" y="1105920"/>
          <a:ext cx="8001360" cy="4598640"/>
        </p:xfrm>
        <a:graphic>
          <a:graphicData uri="http://schemas.openxmlformats.org/drawingml/2006/table">
            <a:tbl>
              <a:tblPr/>
              <a:tblGrid>
                <a:gridCol w="1761480"/>
                <a:gridCol w="2070720"/>
                <a:gridCol w="4169520"/>
              </a:tblGrid>
              <a:tr h="920520"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/>
                      <a:r>
                        <a:rPr lang="it-IT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Tempistica </a:t>
                      </a:r>
                      <a:endParaRPr lang="it-IT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/>
                      <a:r>
                        <a:rPr lang="it-IT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(post-op)</a:t>
                      </a:r>
                      <a:endParaRPr lang="it-IT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6CC"/>
                    </a:solidFill>
                  </a:tcPr>
                </a:tc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/>
                      <a:r>
                        <a:rPr lang="it-IT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Tasso di abbandono medio</a:t>
                      </a:r>
                      <a:endParaRPr lang="it-IT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6CC"/>
                    </a:solidFill>
                  </a:tcPr>
                </a:tc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/>
                      <a:r>
                        <a:rPr lang="it-IT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Fase clinica e dinamiche principali</a:t>
                      </a:r>
                      <a:endParaRPr lang="it-IT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6CC"/>
                    </a:solidFill>
                  </a:tcPr>
                </a:tc>
              </a:tr>
              <a:tr h="920520"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/>
                      <a:r>
                        <a:rPr lang="it-IT" sz="18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1 anno</a:t>
                      </a:r>
                      <a:endParaRPr lang="it-IT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99FF"/>
                    </a:solidFill>
                  </a:tcPr>
                </a:tc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/>
                      <a:r>
                        <a:rPr lang="it-IT" sz="18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10% - 15%</a:t>
                      </a:r>
                      <a:endParaRPr lang="it-IT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99FF"/>
                    </a:solidFill>
                  </a:tcPr>
                </a:tc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/>
                      <a:r>
                        <a:rPr lang="it-IT" sz="18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Massima perdita di peso e alta motivazione. </a:t>
                      </a:r>
                      <a:endParaRPr lang="it-IT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99FF"/>
                    </a:solidFill>
                  </a:tcPr>
                </a:tc>
              </a:tr>
              <a:tr h="920520"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/>
                      <a:r>
                        <a:rPr lang="it-IT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2 anni</a:t>
                      </a:r>
                      <a:endParaRPr lang="it-IT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/>
                      <a:r>
                        <a:rPr lang="it-IT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30% - 50%</a:t>
                      </a:r>
                      <a:endParaRPr lang="it-IT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/>
                      <a:r>
                        <a:rPr lang="it-IT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Picco di drop out</a:t>
                      </a:r>
                      <a:endParaRPr lang="it-IT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/>
                      <a:r>
                        <a:rPr lang="it-IT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Stabilizzazione del peso e falso senso di “guarigione completa”. Calo drastico della frequenza delle visite nutrizionali</a:t>
                      </a:r>
                      <a:endParaRPr lang="it-IT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</a:tr>
              <a:tr h="920520"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/>
                      <a:r>
                        <a:rPr lang="it-IT" sz="18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3 anni</a:t>
                      </a:r>
                      <a:endParaRPr lang="it-IT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99FF"/>
                    </a:solidFill>
                  </a:tcPr>
                </a:tc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/>
                      <a:r>
                        <a:rPr lang="it-IT" sz="18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50%- 65%</a:t>
                      </a:r>
                      <a:endParaRPr lang="it-IT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99FF"/>
                    </a:solidFill>
                  </a:tcPr>
                </a:tc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/>
                      <a:r>
                        <a:rPr lang="it-IT" sz="18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Riemersione di abitudini disfunzionali e riscio iniziale di recupero ponderale</a:t>
                      </a:r>
                      <a:endParaRPr lang="it-IT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99FF"/>
                    </a:solidFill>
                  </a:tcPr>
                </a:tc>
              </a:tr>
              <a:tr h="916920"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/>
                      <a:r>
                        <a:rPr lang="it-IT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5 anni</a:t>
                      </a:r>
                      <a:endParaRPr lang="it-IT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/>
                      <a:r>
                        <a:rPr lang="it-IT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70% - 80%</a:t>
                      </a:r>
                      <a:endParaRPr lang="it-IT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/>
                      <a:r>
                        <a:rPr lang="it-IT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Elevato rischio di carenze vitaminiche severe ed insorgenza precoce di osteoporosi</a:t>
                      </a:r>
                      <a:endParaRPr lang="it-IT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  <p:sp>
        <p:nvSpPr>
          <p:cNvPr id="63" name=""/>
          <p:cNvSpPr/>
          <p:nvPr/>
        </p:nvSpPr>
        <p:spPr>
          <a:xfrm>
            <a:off x="432000" y="1728000"/>
            <a:ext cx="3311640" cy="365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CONSEGUENZE: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Recupero ponderale: ca il 50% dei paziente mostra un recupero del peso a 2-6 anni dall'intervento, che diventa consistente nel 10% -20% dei pazienti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Carenze nutrizionali severe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Mancata gestione delle complicanze tardive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"/>
          <p:cNvSpPr/>
          <p:nvPr/>
        </p:nvSpPr>
        <p:spPr>
          <a:xfrm>
            <a:off x="504000" y="1440000"/>
            <a:ext cx="4319640" cy="557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/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Workflow automatizzati: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Il sistema pianifica in modo semi-automatico esami e visite di controllo in base al profilo clinico del paziente, inviando promemoria automatici sia al personale sanitario che al paziente. 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Monitoraggio a distanza: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Grazie alla telemedicina, i dati viaggiano dal domicilio del paziente alla struttura ospedaliera in tempo reale, intercettando i peggioramenti prima che si trasformino in emergenze.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Fidelizzazione: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Reminder automatici, app di supporto e telemedicina mantengono il paziente ingaggiato.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5" name=""/>
          <p:cNvPicPr/>
          <p:nvPr/>
        </p:nvPicPr>
        <p:blipFill>
          <a:blip r:embed="rId1"/>
          <a:stretch/>
        </p:blipFill>
        <p:spPr>
          <a:xfrm>
            <a:off x="5098680" y="1800000"/>
            <a:ext cx="7093080" cy="5020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6" name=""/>
          <p:cNvSpPr/>
          <p:nvPr/>
        </p:nvSpPr>
        <p:spPr>
          <a:xfrm>
            <a:off x="1512000" y="936000"/>
            <a:ext cx="984780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/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digitalizzazione del PDTA garantisce la proattività e la continuità delle cure attraverso: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"/>
          <p:cNvGraphicFramePr/>
          <p:nvPr/>
        </p:nvGraphicFramePr>
        <p:xfrm>
          <a:off x="573480" y="1004040"/>
          <a:ext cx="11456280" cy="5797440"/>
        </p:xfrm>
        <a:graphic>
          <a:graphicData uri="http://schemas.openxmlformats.org/drawingml/2006/table">
            <a:tbl>
              <a:tblPr/>
              <a:tblGrid>
                <a:gridCol w="2562120"/>
                <a:gridCol w="4446000"/>
                <a:gridCol w="4448520"/>
              </a:tblGrid>
              <a:tr h="621000"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Microsoft YaHei"/>
                        </a:rPr>
                        <a:t>Dimensione Operativa</a:t>
                      </a:r>
                      <a:endParaRPr lang="it-IT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6CC"/>
                    </a:solidFill>
                  </a:tcPr>
                </a:tc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5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Microsoft YaHei"/>
                        </a:rPr>
                        <a:t>Modello Tradizionale (Analogico)</a:t>
                      </a:r>
                      <a:endParaRPr lang="it-IT" sz="15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6CC"/>
                    </a:solidFill>
                  </a:tcPr>
                </a:tc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5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Microsoft YaHei"/>
                        </a:rPr>
                        <a:t>Modello Innovativo (Digitale)</a:t>
                      </a:r>
                      <a:endParaRPr lang="it-IT" sz="15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6CC"/>
                    </a:solidFill>
                  </a:tcPr>
                </a:tc>
              </a:tr>
              <a:tr h="1204200"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Microsoft YaHei"/>
                        </a:rPr>
                        <a:t>Raccolta dei Dati</a:t>
                      </a:r>
                      <a:endParaRPr lang="it-IT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99FF"/>
                    </a:solidFill>
                  </a:tcPr>
                </a:tc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Microsoft YaHei"/>
                        </a:rPr>
                        <a:t>Retrospettiva e soggettiva: Si basa sul diario cartaceo compilato a memoria dal paziente (spesso impreciso o omesso).</a:t>
                      </a:r>
                      <a:endParaRPr lang="it-IT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99FF"/>
                    </a:solidFill>
                  </a:tcPr>
                </a:tc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Microsoft YaHei"/>
                        </a:rPr>
                        <a:t>In tempo reale e oggettiva: Foto dei pasti via app, dati dei wearable (passi, sonno) e sensori metabolici (CGM)</a:t>
                      </a:r>
                      <a:endParaRPr lang="it-IT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99FF"/>
                    </a:solidFill>
                  </a:tcPr>
                </a:tc>
              </a:tr>
              <a:tr h="1204200"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8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Microsoft YaHei"/>
                        </a:rPr>
                        <a:t>Natura dell'Intervento</a:t>
                      </a:r>
                      <a:endParaRPr lang="it-IT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8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Microsoft YaHei"/>
                        </a:rPr>
                        <a:t>Reattivo: Il nutrizionista scopre errori, stalli o abbandoni solo il giorno della visita successiva (dopo 3-6 mesi).</a:t>
                      </a:r>
                      <a:endParaRPr lang="it-IT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8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Microsoft YaHei"/>
                        </a:rPr>
                        <a:t>Proattivo: Algoritmi inviano alert automatici sulla dashboard se il paziente salta i diari o smette di perdere peso.</a:t>
                      </a:r>
                      <a:endParaRPr lang="it-IT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</a:tr>
              <a:tr h="960840"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Microsoft YaHei"/>
                        </a:rPr>
                        <a:t>Gestione del Tempo</a:t>
                      </a:r>
                      <a:endParaRPr lang="it-IT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99FF"/>
                    </a:solidFill>
                  </a:tcPr>
                </a:tc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Microsoft YaHei"/>
                        </a:rPr>
                        <a:t>Amministrativo:</a:t>
                      </a:r>
                      <a:r>
                        <a:rPr lang="it-IT" sz="18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Microsoft YaHei"/>
                        </a:rPr>
                        <a:t> Gran parte della visita è spesa a trascrivere pesi, calcolare calorie e compilare moduli</a:t>
                      </a:r>
                      <a:endParaRPr lang="it-IT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99FF"/>
                    </a:solidFill>
                  </a:tcPr>
                </a:tc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5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Microsoft YaHei"/>
                        </a:rPr>
                        <a:t>Clinico-Relazionale: Dati già pronti e graficizzati prima della visita; il tempo si dedica a empatia e strategie.</a:t>
                      </a:r>
                      <a:endParaRPr lang="it-IT" sz="15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99FF"/>
                    </a:solidFill>
                  </a:tcPr>
                </a:tc>
              </a:tr>
              <a:tr h="979560"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8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Microsoft YaHei"/>
                        </a:rPr>
                        <a:t>Focus della Terapia</a:t>
                      </a:r>
                      <a:endParaRPr lang="it-IT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8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Microsoft YaHei"/>
                        </a:rPr>
                        <a:t>Prescrittivo: Consegna di uno schema dietetico fisso e rigido con grammature standard.</a:t>
                      </a:r>
                      <a:endParaRPr lang="it-IT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5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Microsoft YaHei"/>
                        </a:rPr>
                        <a:t>Educativo e Comportamentale: Coaching continuo basato su micro-obiettivi, gamification e modifiche dinamiche.</a:t>
                      </a:r>
                      <a:endParaRPr lang="it-IT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</a:tr>
              <a:tr h="828000"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5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Microsoft YaHei"/>
                        </a:rPr>
                        <a:t>Integrazione nel Team</a:t>
                      </a:r>
                      <a:endParaRPr lang="it-IT" sz="15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99FF"/>
                    </a:solidFill>
                  </a:tcPr>
                </a:tc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5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Microsoft YaHei"/>
                        </a:rPr>
                        <a:t>Isolato: Comunicazioni sporadiche con chirurgo o endocrinologo tramite lettere o relazioni a fine percorso.</a:t>
                      </a:r>
                      <a:endParaRPr lang="it-IT" sz="15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99FF"/>
                    </a:solidFill>
                  </a:tcPr>
                </a:tc>
                <a:tc>
                  <a:txBody>
                    <a:bodyPr lIns="90000" tIns="46800" rIns="90000" bIns="4680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5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Microsoft YaHei"/>
                        </a:rPr>
                        <a:t>Interconnesso: Condivisione istantanea dei trend nutrizionali nella cartella clinica unica del PDTA.</a:t>
                      </a:r>
                      <a:endParaRPr lang="it-IT" sz="15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0000" marR="90000" marT="46800" marB="468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99FF"/>
                    </a:solidFill>
                  </a:tcPr>
                </a:tc>
              </a:tr>
            </a:tbl>
          </a:graphicData>
        </a:graphic>
      </p:graphicFrame>
      <p:sp>
        <p:nvSpPr>
          <p:cNvPr id="68" name=""/>
          <p:cNvSpPr/>
          <p:nvPr/>
        </p:nvSpPr>
        <p:spPr>
          <a:xfrm>
            <a:off x="600840" y="506520"/>
            <a:ext cx="60656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COME SI INSERISCE IL NUTRIZIONISTA NEL PDTA 4.0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"/>
          <p:cNvSpPr/>
          <p:nvPr/>
        </p:nvSpPr>
        <p:spPr>
          <a:xfrm>
            <a:off x="72000" y="5400000"/>
            <a:ext cx="10367640" cy="146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/>
            <a:r>
              <a:rPr lang="it-IT" sz="9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Effectiveness of a Digital Therapy on 6-Month Weight Loss in People With Obesity: The Digital Therapy to Promote Weight Loss in Patients With Obesity by Increasing Their Adherence to Treatment (DEMETRA) Randomized Clinical Trial</a:t>
            </a:r>
            <a:endParaRPr lang="it-IT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r>
              <a:rPr lang="it-IT" sz="9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Simona Bertoli, Paolo Capodaglio, Santo Colosimo, Ramona Silvana De Amicis, Luisa Gilardini, Amalia Bruno, Sara Paola Mambrini, Giada Pietrabissa, Luca Cavaggioni , Gianluca Castelnuovo, Giuseppina Piazzolla (J Med Internet Res</a:t>
            </a:r>
            <a:endParaRPr lang="it-IT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r>
              <a:rPr lang="it-IT" sz="9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 2025 Oct 21:27:e72054. Doi: 10.2196/72054)</a:t>
            </a:r>
            <a:endParaRPr lang="it-IT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r>
              <a:rPr lang="it-IT" sz="9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Study protocol of a clinical randomized controlled trial on the efficacy of an innovative Digital thErapy to proMote wEighT loss in patients with obesity by incReasing their Adherence to treatment: the DEMETRA study</a:t>
            </a:r>
            <a:endParaRPr lang="it-IT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r>
              <a:rPr lang="it-IT" sz="9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Gianluca Castelnuovo, Paolo Capodaglio, Ramona De Amicis, Luisa Gilardini, Sara Paola Mambrini, Giada Pietrabissa, Luca Cavaggioni, Giuseppina Piazzolla, Carlotta Galeone, Giacomo Garavaglia, Simona Bertoli ; DEMETRA Study Group (Front Digit Health</a:t>
            </a:r>
            <a:endParaRPr lang="it-IT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r>
              <a:rPr lang="it-IT" sz="9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 2023 Nov 30:5:1159744. doi: 10.3389/fdgth.2023.1159744. eCollection 2023)</a:t>
            </a:r>
            <a:endParaRPr lang="it-IT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"/>
          <p:cNvSpPr/>
          <p:nvPr/>
        </p:nvSpPr>
        <p:spPr>
          <a:xfrm>
            <a:off x="144000" y="3096000"/>
            <a:ext cx="1494360" cy="11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/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Digital Therapy for Obesity App (DTxO)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1" name=""/>
          <p:cNvPicPr/>
          <p:nvPr/>
        </p:nvPicPr>
        <p:blipFill>
          <a:blip r:embed="rId1"/>
          <a:stretch/>
        </p:blipFill>
        <p:spPr>
          <a:xfrm>
            <a:off x="1638720" y="21960"/>
            <a:ext cx="10553040" cy="5305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" name=""/>
          <p:cNvSpPr/>
          <p:nvPr/>
        </p:nvSpPr>
        <p:spPr>
          <a:xfrm>
            <a:off x="216000" y="2160000"/>
            <a:ext cx="1422360" cy="6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/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STUDIO DEMETRA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"/>
          <p:cNvSpPr/>
          <p:nvPr/>
        </p:nvSpPr>
        <p:spPr>
          <a:xfrm>
            <a:off x="1152000" y="796320"/>
            <a:ext cx="10704600" cy="9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/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 studio DEMETRA è il primo trial clinico randomizzato e controllato in Italia volto a valutare la sicurezza, le prestazioni e l'efficacia di una terapia digitale (DTx, dispositivo medico basato su software) per il trattamento non farmacologico e la gestione ambulatoriale dell'obesità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"/>
          <p:cNvSpPr/>
          <p:nvPr/>
        </p:nvSpPr>
        <p:spPr>
          <a:xfrm>
            <a:off x="360000" y="2304000"/>
            <a:ext cx="11375640" cy="255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/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Valutazione clinica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: L'obiettivo primario è misurare la perdita di peso e il mantenimento ponderale a 12 mesi nei pazienti che utilizzano l'applicazione dedicata — nota come DTxO / Liberness® — rispetto a un gruppo di controllo con app placebo e supporto cartaceo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Centri coinvolti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: Il trial è stato autorizzato dal Ministero della Salute e condotto presso l'Istituto Auxologico Italiano (Centro Ambulatoriale Obesità di Milano) e il Policlinico di Bari (Ospedale Giovanni XXIII) su un campione di circa 250 partecipanti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Durata: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12 mesi di osservazione complessiva, con una prima verifica intermedia della perdita di peso a 6 mesi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"/>
          <p:cNvPicPr/>
          <p:nvPr/>
        </p:nvPicPr>
        <p:blipFill>
          <a:blip r:embed="rId1"/>
          <a:stretch/>
        </p:blipFill>
        <p:spPr>
          <a:xfrm>
            <a:off x="3886560" y="1368000"/>
            <a:ext cx="7273080" cy="4211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"/>
          <p:cNvSpPr/>
          <p:nvPr/>
        </p:nvSpPr>
        <p:spPr>
          <a:xfrm>
            <a:off x="216000" y="1836360"/>
            <a:ext cx="3383640" cy="255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/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L'aderenza viene determinata misurando</a:t>
            </a:r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il tempo di utilizzo attivo giornaliero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— con una soglia minima di 16 minuti al giorno per i pazienti altamente aderenti — e la frequenza delle interazioni richieste, come la registrazione dei pasti e del peso, attraverso il tracciamento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"/>
          <p:cNvSpPr/>
          <p:nvPr/>
        </p:nvSpPr>
        <p:spPr>
          <a:xfrm>
            <a:off x="360000" y="5760000"/>
            <a:ext cx="10943640" cy="9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/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 studio dimostra che la terapia digitale per l'obesità funziona se c'è un </a:t>
            </a:r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alto coinvolgimento (engagement) del paziente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 Il software è efficace nello stimolare il cambiamento comportamentale e gli stili di vita sani, a patto che il paziente interagisca con costanza con la piattaforma.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"/>
          <p:cNvSpPr/>
          <p:nvPr/>
        </p:nvSpPr>
        <p:spPr>
          <a:xfrm>
            <a:off x="1419120" y="720000"/>
            <a:ext cx="103046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/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Un software, per quanto avanzato, è inutile se il paziente smette di usarlo dopo tre settimane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9" name=""/>
          <p:cNvPicPr/>
          <p:nvPr/>
        </p:nvPicPr>
        <p:blipFill>
          <a:blip r:embed="rId1"/>
          <a:stretch/>
        </p:blipFill>
        <p:spPr>
          <a:xfrm>
            <a:off x="1428840" y="1359000"/>
            <a:ext cx="9946800" cy="4904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"/>
          <p:cNvPicPr/>
          <p:nvPr/>
        </p:nvPicPr>
        <p:blipFill>
          <a:blip r:embed="rId1"/>
          <a:stretch/>
        </p:blipFill>
        <p:spPr>
          <a:xfrm>
            <a:off x="1502640" y="1224000"/>
            <a:ext cx="4257000" cy="4257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" name=""/>
          <p:cNvSpPr/>
          <p:nvPr/>
        </p:nvSpPr>
        <p:spPr>
          <a:xfrm>
            <a:off x="6276960" y="2232000"/>
            <a:ext cx="5458680" cy="310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Il percorso di cura digitalizzato: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non vuole sostituirsi al professionista, ma supportarlo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Enfatizza il ruolo attivo del paziente nel suo percorso, rendendolo responsabile della sua evoluzione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5640">
              <a:buClr>
                <a:srgbClr val="000000"/>
              </a:buClr>
              <a:buSzPct val="45000"/>
              <a:buFont typeface="Wingdings"/>
              <a:buChar char="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Facilita il team multidisciplinare, rendendo la comunicazione fluida e costante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048000" y="3684960"/>
            <a:ext cx="4525560" cy="3226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p>
            <a:pPr indent="0" algn="l">
              <a:lnSpc>
                <a:spcPct val="90000"/>
              </a:lnSpc>
              <a:buNone/>
            </a:pPr>
            <a:r>
              <a:rPr lang="it-IT" sz="4800" b="1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Grazie</a:t>
            </a:r>
            <a:endParaRPr lang="it-IT" sz="4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"/>
          <p:cNvSpPr/>
          <p:nvPr/>
        </p:nvSpPr>
        <p:spPr>
          <a:xfrm>
            <a:off x="5216040" y="1080000"/>
            <a:ext cx="6015600" cy="155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/>
            <a:r>
              <a:rPr lang="it-IT" sz="2000" b="1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“I farmaci e la chirurgia curano la biologia, ma è il coinvolgimento del paziente che cura la cronicità.”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/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Principio della Medicina Comportamentale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LibreOfficeDev/26.8.0.0.alpha0$Linux_X86_64 LibreOffice_project/2c87e51eeaa2b413ff4ae097b2705eea1995d8e5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cp:revision>0</cp:revision>
  <dc:subject/>
  <dc:title/>
</cp:coreProperties>
</file>